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5" r:id="rId6"/>
    <p:sldId id="263" r:id="rId7"/>
    <p:sldId id="266"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7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ADABA-F5F8-45D4-98EE-93D897636EFD}" type="datetimeFigureOut">
              <a:rPr lang="en-AU" smtClean="0"/>
              <a:t>24/02/2017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DD033-C226-435B-87AC-5EB17385740B}" type="slidenum">
              <a:rPr lang="en-AU" smtClean="0"/>
              <a:t>‹#›</a:t>
            </a:fld>
            <a:endParaRPr lang="en-AU"/>
          </a:p>
        </p:txBody>
      </p:sp>
    </p:spTree>
    <p:extLst>
      <p:ext uri="{BB962C8B-B14F-4D97-AF65-F5344CB8AC3E}">
        <p14:creationId xmlns:p14="http://schemas.microsoft.com/office/powerpoint/2010/main" val="56290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vision.</a:t>
            </a:r>
          </a:p>
          <a:p>
            <a:pPr eaLnBrk="1" hangingPunct="1">
              <a:spcBef>
                <a:spcPct val="0"/>
              </a:spcBef>
            </a:pPr>
            <a:r>
              <a:rPr lang="en-AU" altLang="en-US" u="none" dirty="0" smtClean="0"/>
              <a:t>These are examples of Key words and phrases  that can be used to develop a vision statement. Based</a:t>
            </a:r>
            <a:r>
              <a:rPr lang="en-AU" altLang="en-US" u="none" baseline="0" dirty="0" smtClean="0"/>
              <a:t> on these key words a vision statement could be:</a:t>
            </a:r>
          </a:p>
          <a:p>
            <a:pPr eaLnBrk="1" hangingPunct="1">
              <a:spcBef>
                <a:spcPct val="0"/>
              </a:spcBef>
            </a:pPr>
            <a:endParaRPr lang="en-AU" altLang="en-US" u="none"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sz="1200" i="1" kern="1200" dirty="0" smtClean="0">
                <a:solidFill>
                  <a:schemeClr val="tx1"/>
                </a:solidFill>
                <a:effectLst/>
                <a:latin typeface="+mn-lt"/>
                <a:ea typeface="+mn-ea"/>
                <a:cs typeface="+mn-cs"/>
              </a:rPr>
              <a:t>“A well-governed fishery sector that promotes a healthy ecosystem and sustainable use of the marine resources for the benefit of the key stakeholders.</a:t>
            </a:r>
            <a:r>
              <a:rPr lang="en-AU" sz="1200" i="1" kern="1200" baseline="0" dirty="0" smtClean="0">
                <a:solidFill>
                  <a:schemeClr val="tx1"/>
                </a:solidFill>
                <a:effectLst/>
                <a:latin typeface="+mn-lt"/>
                <a:ea typeface="+mn-ea"/>
                <a:cs typeface="+mn-cs"/>
              </a:rPr>
              <a:t> </a:t>
            </a:r>
            <a:endParaRPr lang="en-AU" altLang="en-US"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18332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71450" y="777875"/>
            <a:ext cx="69088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Sustainable development can be thought of as a process that strives to balance human well-being (e.g. employment, profit and sustainable livelihoods) with ecological well-being (e.g. healthy fish resources and healthy environment) so that development achieved in one generation does impact development for future generations – our sons and daughters.</a:t>
            </a:r>
            <a:endParaRPr lang="en-AU" altLang="en-US" dirty="0" smtClean="0"/>
          </a:p>
        </p:txBody>
      </p:sp>
    </p:spTree>
    <p:extLst>
      <p:ext uri="{BB962C8B-B14F-4D97-AF65-F5344CB8AC3E}">
        <p14:creationId xmlns:p14="http://schemas.microsoft.com/office/powerpoint/2010/main" val="125454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b="1" baseline="0" dirty="0" smtClean="0"/>
              <a:t>EA + FM = EAFM</a:t>
            </a:r>
          </a:p>
          <a:p>
            <a:pPr eaLnBrk="1" hangingPunct="1">
              <a:spcBef>
                <a:spcPct val="0"/>
              </a:spcBef>
            </a:pPr>
            <a:r>
              <a:rPr lang="en-US" altLang="en-US" baseline="0" dirty="0" smtClean="0"/>
              <a:t>The ecosystem approach requires considering a bigger picture than just fish and fishing. In this diagram of an ecosystem also includes habitats (mangroves and coral reefs), other uses of the resources (aquaculture, scuba diving), endangered and threatened species (turtles) and post-harvest (fish landing site, processing and markets). Note that it also includes both small-scale and well as large-scale fishing as all these ecosystem components interact. NOTE:  In this context, the ecosystem approach refers more to the structure and interactions within ecosystems, rather than the functional aspects such as energy flows as understood by scientists.</a:t>
            </a:r>
          </a:p>
          <a:p>
            <a:pPr eaLnBrk="1" hangingPunct="1">
              <a:spcBef>
                <a:spcPct val="0"/>
              </a:spcBef>
            </a:pPr>
            <a:endParaRPr lang="en-US" altLang="en-US" baseline="0" dirty="0" smtClean="0"/>
          </a:p>
          <a:p>
            <a:pPr eaLnBrk="1" hangingPunct="1">
              <a:spcBef>
                <a:spcPct val="0"/>
              </a:spcBef>
            </a:pPr>
            <a:r>
              <a:rPr lang="en-US" altLang="en-US" u="sng" baseline="0" dirty="0" smtClean="0">
                <a:solidFill>
                  <a:srgbClr val="FF0000"/>
                </a:solidFill>
              </a:rPr>
              <a:t>Also many other uses to be mentioned, and the impacts of fisheries, and also the other uses, on the habitats and resources (both fisheries and others)</a:t>
            </a:r>
            <a:endParaRPr lang="en-US" altLang="en-US" u="sng" dirty="0" smtClean="0">
              <a:solidFill>
                <a:srgbClr val="FF0000"/>
              </a:solidFill>
            </a:endParaRPr>
          </a:p>
        </p:txBody>
      </p:sp>
    </p:spTree>
    <p:extLst>
      <p:ext uri="{BB962C8B-B14F-4D97-AF65-F5344CB8AC3E}">
        <p14:creationId xmlns:p14="http://schemas.microsoft.com/office/powerpoint/2010/main" val="424777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Seven principles that</a:t>
            </a:r>
            <a:r>
              <a:rPr lang="en-AU" altLang="en-US" baseline="0" dirty="0" smtClean="0"/>
              <a:t> distinguish EA from existing/conventional fisheries management;</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Good governance:  </a:t>
            </a:r>
            <a:r>
              <a:rPr lang="en-AU" altLang="en-US" u="none" baseline="0" dirty="0" smtClean="0"/>
              <a:t>especially improving transparency and accountability;</a:t>
            </a:r>
            <a:endParaRPr lang="en-AU" altLang="en-US" u="none"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Appropriate scale: </a:t>
            </a:r>
            <a:r>
              <a:rPr lang="en-AU" altLang="en-US" u="none" baseline="0" dirty="0" smtClean="0"/>
              <a:t>takes account of scale and delivers at the appropriate scale for the issue: political, geographic, multi-sectoral;</a:t>
            </a:r>
          </a:p>
          <a:p>
            <a:pPr marL="228600" indent="-228600">
              <a:buAutoNum type="arabicPeriod"/>
            </a:pPr>
            <a:r>
              <a:rPr lang="en-AU" altLang="en-US" b="1" u="none" baseline="0" dirty="0" smtClean="0"/>
              <a:t>Increased participation: </a:t>
            </a:r>
            <a:r>
              <a:rPr lang="en-AU" altLang="en-US" u="none" baseline="0" dirty="0" smtClean="0"/>
              <a:t>Stakeholders need to work together in management planning and implementation (co-management);</a:t>
            </a:r>
          </a:p>
          <a:p>
            <a:pPr marL="228600" indent="-228600">
              <a:buAutoNum type="arabicPeriod"/>
            </a:pPr>
            <a:r>
              <a:rPr lang="en-AU" altLang="en-US" b="1" u="none" baseline="0" dirty="0" smtClean="0"/>
              <a:t>Multiple objectives: </a:t>
            </a:r>
            <a:r>
              <a:rPr lang="en-AU" altLang="en-US" u="none" baseline="0" dirty="0" smtClean="0"/>
              <a:t>Takes account of the different objectives of different stakeholders and considers trade-offs;</a:t>
            </a:r>
          </a:p>
          <a:p>
            <a:pPr marL="228600" indent="-228600">
              <a:buAutoNum type="arabicPeriod"/>
            </a:pPr>
            <a:r>
              <a:rPr lang="en-AU" altLang="en-US" b="1" u="none" baseline="0" dirty="0" smtClean="0"/>
              <a:t>Cooperation and coordination: </a:t>
            </a:r>
            <a:r>
              <a:rPr lang="en-AU" altLang="en-US" b="0" u="none" baseline="0" dirty="0" smtClean="0"/>
              <a:t>Needed horizontally across sectors </a:t>
            </a:r>
            <a:r>
              <a:rPr lang="en-AU" altLang="en-US" u="none" baseline="0" dirty="0" smtClean="0"/>
              <a:t>and agencies and vertically across levels of government;</a:t>
            </a:r>
          </a:p>
          <a:p>
            <a:pPr marL="228600" indent="-228600">
              <a:buAutoNum type="arabicPeriod"/>
            </a:pPr>
            <a:r>
              <a:rPr lang="en-AU" altLang="en-US" b="1" u="none" baseline="0" dirty="0" smtClean="0"/>
              <a:t>Adaptive management:</a:t>
            </a:r>
            <a:r>
              <a:rPr lang="en-AU" altLang="en-US" u="none" baseline="0" dirty="0" smtClean="0"/>
              <a:t> Learn through controlled trial and error; and </a:t>
            </a:r>
          </a:p>
          <a:p>
            <a:pPr marL="228600" indent="-228600">
              <a:buAutoNum type="arabicPeriod"/>
            </a:pPr>
            <a:r>
              <a:rPr lang="en-AU" altLang="en-US" b="1" u="none" baseline="0" dirty="0" smtClean="0"/>
              <a:t>Precautionary approach: </a:t>
            </a:r>
            <a:r>
              <a:rPr lang="en-AU" altLang="en-US" b="0" u="none" baseline="0" dirty="0" smtClean="0"/>
              <a:t>Don’t delay action because of a lack of information and be risk averse when there is uncertainty</a:t>
            </a:r>
          </a:p>
          <a:p>
            <a:pPr marL="228600" indent="-228600">
              <a:buAutoNum type="arabicPeriod"/>
            </a:pPr>
            <a:endParaRPr lang="en-AU" altLang="en-US" u="none" baseline="0" dirty="0" smtClean="0"/>
          </a:p>
        </p:txBody>
      </p:sp>
    </p:spTree>
    <p:extLst>
      <p:ext uri="{BB962C8B-B14F-4D97-AF65-F5344CB8AC3E}">
        <p14:creationId xmlns:p14="http://schemas.microsoft.com/office/powerpoint/2010/main" val="350189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61925" y="830263"/>
            <a:ext cx="7361238" cy="414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EAFM encourages good planning, and implementing actions linked logically to these plans and higher</a:t>
            </a:r>
            <a:r>
              <a:rPr lang="en-GB" altLang="en-US" u="none" baseline="0" dirty="0" smtClean="0"/>
              <a:t> level policies/legislation</a:t>
            </a:r>
            <a:r>
              <a:rPr lang="en-GB" altLang="en-US" u="none" dirty="0" smtClean="0"/>
              <a:t>. It emphasises that having an EAFM plan will help link the high-level</a:t>
            </a:r>
            <a:r>
              <a:rPr lang="en-GB" altLang="en-US" u="none" baseline="0" dirty="0" smtClean="0"/>
              <a:t>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pPr>
            <a:endParaRPr lang="en-GB" altLang="en-US" u="none" baseline="0" dirty="0" smtClean="0"/>
          </a:p>
          <a:p>
            <a:pPr eaLnBrk="1" hangingPunct="1">
              <a:spcBef>
                <a:spcPct val="0"/>
              </a:spcBef>
            </a:pPr>
            <a:r>
              <a:rPr lang="en-GB" altLang="en-US" u="none" baseline="0" dirty="0" smtClean="0"/>
              <a:t>Legislation and policies say what needs to be achieved. Plans (linked to rules and regulations) say how they will be achieved.</a:t>
            </a:r>
          </a:p>
          <a:p>
            <a:pPr eaLnBrk="1" hangingPunct="1">
              <a:spcBef>
                <a:spcPct val="0"/>
              </a:spcBef>
            </a:pPr>
            <a:endParaRPr lang="en-GB" altLang="en-US" u="none" baseline="0" dirty="0" smtClean="0"/>
          </a:p>
          <a:p>
            <a:pPr eaLnBrk="1" hangingPunct="1">
              <a:spcBef>
                <a:spcPct val="0"/>
              </a:spcBef>
            </a:pPr>
            <a:r>
              <a:rPr lang="en-GB" altLang="en-US" u="none" baseline="0" dirty="0" smtClean="0"/>
              <a:t>One example is given – one fisheries </a:t>
            </a:r>
          </a:p>
          <a:p>
            <a:pPr eaLnBrk="1" hangingPunct="1">
              <a:spcBef>
                <a:spcPct val="0"/>
              </a:spcBef>
            </a:pPr>
            <a:r>
              <a:rPr lang="en-GB" altLang="en-US" u="none" baseline="0" dirty="0" smtClean="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trawl fishery and the management action of controlling the number of boats and fishing gear</a:t>
            </a:r>
          </a:p>
          <a:p>
            <a:pPr marL="228600" indent="-228600" eaLnBrk="1" hangingPunct="1">
              <a:spcBef>
                <a:spcPct val="0"/>
              </a:spcBef>
              <a:buAutoNum type="arabicPeriod"/>
            </a:pPr>
            <a:endParaRPr lang="en-GB" altLang="en-US" u="none" baseline="0" dirty="0" smtClean="0"/>
          </a:p>
          <a:p>
            <a:pPr marL="0" indent="0" eaLnBrk="1" hangingPunct="1">
              <a:spcBef>
                <a:spcPct val="0"/>
              </a:spcBef>
              <a:buNone/>
            </a:pPr>
            <a:r>
              <a:rPr lang="en-GB" altLang="en-US" u="none" baseline="0" dirty="0" smtClean="0"/>
              <a:t>Another ecological example:</a:t>
            </a:r>
          </a:p>
          <a:p>
            <a:pPr marL="0" indent="0" eaLnBrk="1" hangingPunct="1">
              <a:spcBef>
                <a:spcPct val="0"/>
              </a:spcBef>
              <a:buNone/>
            </a:pPr>
            <a:r>
              <a:rPr lang="en-GB" altLang="en-US" u="none" baseline="0" dirty="0" smtClean="0"/>
              <a:t>Environmental legislation (e.g. Environment Protection Act) and policies (e.g. Marine conservation policy) often state have an aim of a “Healthy Environment”. To achieve this aim in a fisheries context, a plan is required that specifies the need to protect the fish habitat and a management action of closing a selected area through a marine protected area (MPA)</a:t>
            </a:r>
          </a:p>
        </p:txBody>
      </p:sp>
    </p:spTree>
    <p:extLst>
      <p:ext uri="{BB962C8B-B14F-4D97-AF65-F5344CB8AC3E}">
        <p14:creationId xmlns:p14="http://schemas.microsoft.com/office/powerpoint/2010/main" val="353690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The EAFM cycle is based on the generic management cycle of PLAN – DO – CHECK &amp; IMPROVE</a:t>
            </a:r>
          </a:p>
          <a:p>
            <a:pPr defTabSz="914400" eaLnBrk="1" hangingPunct="1">
              <a:spcBef>
                <a:spcPct val="0"/>
              </a:spcBef>
            </a:pPr>
            <a:r>
              <a:rPr lang="en-US" altLang="en-US" dirty="0" smtClean="0"/>
              <a:t>In EAFM there are </a:t>
            </a:r>
            <a:r>
              <a:rPr lang="en-US" altLang="en-US" baseline="0" dirty="0" smtClean="0"/>
              <a:t>3 are PLANING steps, 1  DOING step and 2 CHECKING &amp; IMPROVING steps – a total of 5 steps.</a:t>
            </a:r>
            <a:endParaRPr lang="en-US" altLang="en-US" dirty="0" smtClean="0"/>
          </a:p>
        </p:txBody>
      </p:sp>
    </p:spTree>
    <p:extLst>
      <p:ext uri="{BB962C8B-B14F-4D97-AF65-F5344CB8AC3E}">
        <p14:creationId xmlns:p14="http://schemas.microsoft.com/office/powerpoint/2010/main" val="224727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EAFM complements other approaches that you may know:</a:t>
            </a:r>
          </a:p>
          <a:p>
            <a:endParaRPr lang="en-GB"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The all-encompassing circle is </a:t>
            </a:r>
            <a:r>
              <a:rPr lang="en-AU" dirty="0" smtClean="0">
                <a:latin typeface="Calibri" pitchFamily="34" charset="0"/>
                <a:ea typeface="ＭＳ Ｐゴシック" pitchFamily="34" charset="-128"/>
              </a:rPr>
              <a:t>EA/EBM. Within this we have:</a:t>
            </a:r>
            <a:endParaRPr lang="en-GB" dirty="0" smtClean="0">
              <a:ea typeface="ＭＳ Ｐゴシック" pitchFamily="34" charset="-128"/>
            </a:endParaRPr>
          </a:p>
          <a:p>
            <a:pPr marL="171450" indent="-171450">
              <a:buFont typeface="Arial" panose="020B0604020202020204" pitchFamily="34" charset="0"/>
              <a:buChar char="•"/>
            </a:pPr>
            <a:r>
              <a:rPr lang="en-US" dirty="0" smtClean="0">
                <a:latin typeface="Calibri" pitchFamily="34" charset="0"/>
                <a:ea typeface="ＭＳ Ｐゴシック" pitchFamily="34" charset="-128"/>
              </a:rPr>
              <a:t>co-management</a:t>
            </a:r>
          </a:p>
          <a:p>
            <a:pPr marL="171450" indent="-171450">
              <a:buFont typeface="Arial" panose="020B0604020202020204" pitchFamily="34" charset="0"/>
              <a:buChar char="•"/>
            </a:pPr>
            <a:r>
              <a:rPr lang="en-US" dirty="0" smtClean="0">
                <a:latin typeface="Calibri" pitchFamily="34" charset="0"/>
                <a:ea typeface="ＭＳ Ｐゴシック" pitchFamily="34" charset="-128"/>
              </a:rPr>
              <a:t>integrated coastal zone management (ICM or ICZM), </a:t>
            </a:r>
          </a:p>
          <a:p>
            <a:pPr marL="171450" indent="-171450">
              <a:buFont typeface="Arial" panose="020B0604020202020204" pitchFamily="34" charset="0"/>
              <a:buChar char="•"/>
            </a:pPr>
            <a:r>
              <a:rPr lang="en-US" dirty="0" smtClean="0">
                <a:latin typeface="Calibri" pitchFamily="34" charset="0"/>
                <a:ea typeface="ＭＳ Ｐゴシック" pitchFamily="34" charset="-128"/>
              </a:rPr>
              <a:t>Marine</a:t>
            </a:r>
            <a:r>
              <a:rPr lang="en-US" baseline="0" dirty="0" smtClean="0">
                <a:latin typeface="Calibri" pitchFamily="34" charset="0"/>
                <a:ea typeface="ＭＳ Ｐゴシック" pitchFamily="34" charset="-128"/>
              </a:rPr>
              <a:t> spatial planning </a:t>
            </a:r>
            <a:r>
              <a:rPr lang="en-US" dirty="0" smtClean="0">
                <a:latin typeface="Calibri" pitchFamily="34" charset="0"/>
                <a:ea typeface="ＭＳ Ｐゴシック" pitchFamily="34" charset="-128"/>
              </a:rPr>
              <a:t>(MPS), and existing fisheries management.</a:t>
            </a:r>
          </a:p>
          <a:p>
            <a:pPr>
              <a:buFont typeface="Myriad Pro" pitchFamily="34" charset="0"/>
              <a:buNone/>
            </a:pPr>
            <a:r>
              <a:rPr lang="en-US" dirty="0" smtClean="0">
                <a:latin typeface="Calibri" pitchFamily="34" charset="0"/>
                <a:ea typeface="ＭＳ Ｐゴシック" pitchFamily="34" charset="-128"/>
              </a:rPr>
              <a:t>All of these approaches recognize that management must deal with broad ecosystem management (both natural and human components) and try to optimize the social and economic benefits.</a:t>
            </a:r>
          </a:p>
          <a:p>
            <a:r>
              <a:rPr lang="en-GB" dirty="0" smtClean="0">
                <a:ea typeface="ＭＳ Ｐゴシック" pitchFamily="34" charset="-128"/>
              </a:rPr>
              <a:t>Other approaches, such as Large Marine Ecosystems (LMEs) are similar,</a:t>
            </a:r>
            <a:r>
              <a:rPr lang="en-GB" baseline="0" dirty="0" smtClean="0">
                <a:ea typeface="ＭＳ Ｐゴシック" pitchFamily="34" charset="-128"/>
              </a:rPr>
              <a:t> but at a different scale.</a:t>
            </a:r>
            <a:endParaRPr lang="en-GB" dirty="0" smtClean="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Diagram shows relationships – actual degree of overlap will vary from country to country – but not too extremely, e.g. so that EAFM falls fully within ICM.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Let participants explain why they think that circles should be moved to reflect the situation in their particular country.</a:t>
            </a:r>
          </a:p>
          <a:p>
            <a:endParaRPr lang="en-GB" i="1" dirty="0" smtClean="0"/>
          </a:p>
          <a:p>
            <a:endParaRPr lang="en-GB"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7</a:t>
            </a:fld>
            <a:endParaRPr lang="en-US" dirty="0"/>
          </a:p>
        </p:txBody>
      </p:sp>
    </p:spTree>
    <p:extLst>
      <p:ext uri="{BB962C8B-B14F-4D97-AF65-F5344CB8AC3E}">
        <p14:creationId xmlns:p14="http://schemas.microsoft.com/office/powerpoint/2010/main" val="206053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E-EAFM course is a week</a:t>
            </a:r>
            <a:r>
              <a:rPr lang="en-AU" altLang="en-US" baseline="0" dirty="0" smtClean="0"/>
              <a:t>-long comprehensive, hands on course to help staff involved in fisheries and environmental management implement EAFM and manage fisheries more sustainably.</a:t>
            </a:r>
          </a:p>
          <a:p>
            <a:pPr eaLnBrk="1" hangingPunct="1">
              <a:spcBef>
                <a:spcPct val="0"/>
              </a:spcBef>
            </a:pPr>
            <a:endParaRPr lang="en-AU" altLang="en-US" baseline="0" dirty="0" smtClean="0"/>
          </a:p>
          <a:p>
            <a:pPr eaLnBrk="1" hangingPunct="1">
              <a:spcBef>
                <a:spcPct val="0"/>
              </a:spcBef>
            </a:pPr>
            <a:r>
              <a:rPr lang="en-AU" altLang="en-US" baseline="0" dirty="0" smtClean="0"/>
              <a:t>The LEAD “tool box” has useful tools ranging from a 1 minute script and short videos through to a 1-day Executive Consultation that will help raise awareness and gain support of other leaders</a:t>
            </a:r>
          </a:p>
          <a:p>
            <a:pPr eaLnBrk="1" hangingPunct="1">
              <a:spcBef>
                <a:spcPct val="0"/>
              </a:spcBef>
            </a:pPr>
            <a:endParaRPr lang="en-AU" altLang="en-US" baseline="0" dirty="0" smtClean="0"/>
          </a:p>
          <a:p>
            <a:pPr eaLnBrk="1" hangingPunct="1">
              <a:spcBef>
                <a:spcPct val="0"/>
              </a:spcBef>
            </a:pPr>
            <a:r>
              <a:rPr lang="en-AU" altLang="en-US" baseline="0" dirty="0" smtClean="0"/>
              <a:t>Throughout various regions of the World, especially in Southeast and South Asia there are a large number of trainers qualified to assist in E-EAFM and LEAD and a number of training institutions have been established.</a:t>
            </a:r>
          </a:p>
          <a:p>
            <a:pPr eaLnBrk="1" hangingPunct="1">
              <a:spcBef>
                <a:spcPct val="0"/>
              </a:spcBef>
            </a:pPr>
            <a:endParaRPr lang="en-AU" altLang="en-US" baseline="0" dirty="0" smtClean="0"/>
          </a:p>
          <a:p>
            <a:pPr eaLnBrk="1" hangingPunct="1">
              <a:spcBef>
                <a:spcPct val="0"/>
              </a:spcBef>
            </a:pPr>
            <a:r>
              <a:rPr lang="en-AU" altLang="en-US" baseline="0" dirty="0" smtClean="0"/>
              <a:t>		Find out </a:t>
            </a:r>
            <a:r>
              <a:rPr lang="en-AU" altLang="en-US" baseline="0" smtClean="0"/>
              <a:t>more from </a:t>
            </a:r>
            <a:r>
              <a:rPr lang="en-AU" altLang="en-US" baseline="0" dirty="0" smtClean="0"/>
              <a:t>EAFMLEARN.ORG</a:t>
            </a:r>
            <a:endParaRPr lang="en-AU" altLang="en-US" dirty="0" smtClean="0"/>
          </a:p>
        </p:txBody>
      </p:sp>
    </p:spTree>
    <p:extLst>
      <p:ext uri="{BB962C8B-B14F-4D97-AF65-F5344CB8AC3E}">
        <p14:creationId xmlns:p14="http://schemas.microsoft.com/office/powerpoint/2010/main" val="338453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FAD227D-0B23-4551-80D4-593EE152F3B8}" type="datetimeFigureOut">
              <a:rPr lang="en-AU" smtClean="0"/>
              <a:t>24/02/2017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40007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FAD227D-0B23-4551-80D4-593EE152F3B8}" type="datetimeFigureOut">
              <a:rPr lang="en-AU" smtClean="0"/>
              <a:t>24/02/2017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223988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FAD227D-0B23-4551-80D4-593EE152F3B8}" type="datetimeFigureOut">
              <a:rPr lang="en-AU" smtClean="0"/>
              <a:t>24/02/2017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291134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59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57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98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TextBox 1"/>
          <p:cNvSpPr txBox="1"/>
          <p:nvPr userDrawn="1"/>
        </p:nvSpPr>
        <p:spPr>
          <a:xfrm>
            <a:off x="11516784" y="6488114"/>
            <a:ext cx="675216" cy="369887"/>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716B912-C31E-4F43-A53F-9D42B699409C}" type="slidenum">
              <a:rPr lang="en-US" altLang="en-US" sz="1800" smtClean="0">
                <a:solidFill>
                  <a:schemeClr val="bg1"/>
                </a:solidFill>
                <a:latin typeface="Myriad Pro" pitchFamily="34" charset="0"/>
              </a:rPr>
              <a:pPr eaLnBrk="1" hangingPunct="1">
                <a:defRPr/>
              </a:pPr>
              <a:t>‹#›</a:t>
            </a:fld>
            <a:endParaRPr lang="en-US" altLang="en-US" sz="1800" smtClean="0">
              <a:solidFill>
                <a:schemeClr val="bg1"/>
              </a:solidFill>
              <a:latin typeface="Myriad Pro" pitchFamily="34" charset="0"/>
            </a:endParaRPr>
          </a:p>
        </p:txBody>
      </p:sp>
    </p:spTree>
    <p:extLst>
      <p:ext uri="{BB962C8B-B14F-4D97-AF65-F5344CB8AC3E}">
        <p14:creationId xmlns:p14="http://schemas.microsoft.com/office/powerpoint/2010/main" val="3832845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4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95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FAD227D-0B23-4551-80D4-593EE152F3B8}" type="datetimeFigureOut">
              <a:rPr lang="en-AU" smtClean="0"/>
              <a:t>24/02/2017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332701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D227D-0B23-4551-80D4-593EE152F3B8}" type="datetimeFigureOut">
              <a:rPr lang="en-AU" smtClean="0"/>
              <a:t>24/02/2017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6111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FAD227D-0B23-4551-80D4-593EE152F3B8}" type="datetimeFigureOut">
              <a:rPr lang="en-AU" smtClean="0"/>
              <a:t>24/02/2017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241043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FAD227D-0B23-4551-80D4-593EE152F3B8}" type="datetimeFigureOut">
              <a:rPr lang="en-AU" smtClean="0"/>
              <a:t>24/02/2017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36348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FAD227D-0B23-4551-80D4-593EE152F3B8}" type="datetimeFigureOut">
              <a:rPr lang="en-AU" smtClean="0"/>
              <a:t>24/02/2017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335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D227D-0B23-4551-80D4-593EE152F3B8}" type="datetimeFigureOut">
              <a:rPr lang="en-AU" smtClean="0"/>
              <a:t>24/02/2017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23542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D227D-0B23-4551-80D4-593EE152F3B8}" type="datetimeFigureOut">
              <a:rPr lang="en-AU" smtClean="0"/>
              <a:t>24/02/2017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71970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D227D-0B23-4551-80D4-593EE152F3B8}" type="datetimeFigureOut">
              <a:rPr lang="en-AU" smtClean="0"/>
              <a:t>24/02/2017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7DFC03-A1D1-4937-BE10-65E8DFD34FEC}" type="slidenum">
              <a:rPr lang="en-AU" smtClean="0"/>
              <a:t>‹#›</a:t>
            </a:fld>
            <a:endParaRPr lang="en-AU"/>
          </a:p>
        </p:txBody>
      </p:sp>
    </p:spTree>
    <p:extLst>
      <p:ext uri="{BB962C8B-B14F-4D97-AF65-F5344CB8AC3E}">
        <p14:creationId xmlns:p14="http://schemas.microsoft.com/office/powerpoint/2010/main" val="166300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D227D-0B23-4551-80D4-593EE152F3B8}" type="datetimeFigureOut">
              <a:rPr lang="en-AU" smtClean="0"/>
              <a:t>24/02/2017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DFC03-A1D1-4937-BE10-65E8DFD34FEC}" type="slidenum">
              <a:rPr lang="en-AU" smtClean="0"/>
              <a:t>‹#›</a:t>
            </a:fld>
            <a:endParaRPr lang="en-AU"/>
          </a:p>
        </p:txBody>
      </p:sp>
    </p:spTree>
    <p:extLst>
      <p:ext uri="{BB962C8B-B14F-4D97-AF65-F5344CB8AC3E}">
        <p14:creationId xmlns:p14="http://schemas.microsoft.com/office/powerpoint/2010/main" val="75838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021917"/>
            <a:ext cx="9154579" cy="8443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56" name="Title 1"/>
          <p:cNvSpPr txBox="1">
            <a:spLocks/>
          </p:cNvSpPr>
          <p:nvPr/>
        </p:nvSpPr>
        <p:spPr bwMode="auto">
          <a:xfrm>
            <a:off x="3095067" y="1428066"/>
            <a:ext cx="6489288" cy="4260507"/>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3000"/>
              </a:spcAft>
              <a:buClr>
                <a:srgbClr val="008000"/>
              </a:buClr>
              <a:buFont typeface="Arial" panose="020B0604020202020204" pitchFamily="34" charset="0"/>
              <a:buChar char="•"/>
              <a:defRPr/>
            </a:pPr>
            <a:r>
              <a:rPr lang="en-AU" sz="2800" b="1" dirty="0">
                <a:latin typeface="Arial Narrow"/>
                <a:cs typeface="Arial Narrow"/>
              </a:rPr>
              <a:t>Well-governed fisheries sector</a:t>
            </a:r>
          </a:p>
          <a:p>
            <a:pPr marL="228600" indent="-228600">
              <a:spcAft>
                <a:spcPts val="3000"/>
              </a:spcAft>
              <a:buClr>
                <a:srgbClr val="008000"/>
              </a:buClr>
              <a:buFont typeface="Arial" panose="020B0604020202020204" pitchFamily="34" charset="0"/>
              <a:buChar char="•"/>
              <a:defRPr/>
            </a:pPr>
            <a:r>
              <a:rPr lang="en-AU" sz="2800" b="1" dirty="0">
                <a:latin typeface="Arial Narrow"/>
                <a:cs typeface="Arial Narrow"/>
              </a:rPr>
              <a:t>Abundant fisheries resources</a:t>
            </a:r>
          </a:p>
          <a:p>
            <a:pPr marL="228600" indent="-228600">
              <a:spcAft>
                <a:spcPts val="3000"/>
              </a:spcAft>
              <a:buClr>
                <a:srgbClr val="008000"/>
              </a:buClr>
              <a:buFont typeface="Arial" panose="020B0604020202020204" pitchFamily="34" charset="0"/>
              <a:buChar char="•"/>
              <a:defRPr/>
            </a:pPr>
            <a:r>
              <a:rPr lang="en-AU" sz="2800" b="1" dirty="0">
                <a:latin typeface="Arial Narrow"/>
                <a:cs typeface="Arial Narrow"/>
              </a:rPr>
              <a:t>Healthy environment and habitats</a:t>
            </a:r>
          </a:p>
          <a:p>
            <a:pPr marL="228600" indent="-228600">
              <a:spcAft>
                <a:spcPts val="3000"/>
              </a:spcAft>
              <a:buClr>
                <a:srgbClr val="008000"/>
              </a:buClr>
              <a:buFont typeface="Arial" panose="020B0604020202020204" pitchFamily="34" charset="0"/>
              <a:buChar char="•"/>
              <a:defRPr/>
            </a:pPr>
            <a:r>
              <a:rPr lang="en-AU" sz="2800" b="1" dirty="0">
                <a:latin typeface="Arial Narrow"/>
                <a:cs typeface="Arial Narrow"/>
              </a:rPr>
              <a:t>Increased jobs, profits, and improved economy</a:t>
            </a:r>
          </a:p>
          <a:p>
            <a:pPr marL="228600" indent="-228600">
              <a:spcAft>
                <a:spcPts val="3000"/>
              </a:spcAft>
              <a:buClr>
                <a:srgbClr val="008000"/>
              </a:buClr>
              <a:buFont typeface="Arial" panose="020B0604020202020204" pitchFamily="34" charset="0"/>
              <a:buChar char="•"/>
              <a:defRPr/>
            </a:pPr>
            <a:r>
              <a:rPr lang="en-AU" sz="2800" b="1" dirty="0">
                <a:latin typeface="Arial Narrow"/>
                <a:cs typeface="Arial Narrow"/>
              </a:rPr>
              <a:t>Improved human health and prosperity</a:t>
            </a:r>
          </a:p>
        </p:txBody>
      </p:sp>
      <p:sp>
        <p:nvSpPr>
          <p:cNvPr id="2" name="Rectangle 1"/>
          <p:cNvSpPr/>
          <p:nvPr/>
        </p:nvSpPr>
        <p:spPr>
          <a:xfrm>
            <a:off x="2944350" y="6197887"/>
            <a:ext cx="7131984" cy="492443"/>
          </a:xfrm>
          <a:prstGeom prst="rect">
            <a:avLst/>
          </a:prstGeom>
        </p:spPr>
        <p:txBody>
          <a:bodyPr wrap="square">
            <a:spAutoFit/>
          </a:bodyPr>
          <a:lstStyle/>
          <a:p>
            <a:pPr algn="ctr">
              <a:buClr>
                <a:srgbClr val="FFC000"/>
              </a:buClr>
              <a:defRPr/>
            </a:pPr>
            <a:r>
              <a:rPr lang="en-AU" sz="2600" i="1" spc="10" dirty="0">
                <a:solidFill>
                  <a:srgbClr val="008000"/>
                </a:solidFill>
                <a:latin typeface="Arial Narrow"/>
                <a:cs typeface="Arial Narrow"/>
              </a:rPr>
              <a:t>A legacy for you, your children, and future generations</a:t>
            </a:r>
          </a:p>
        </p:txBody>
      </p:sp>
      <p:pic>
        <p:nvPicPr>
          <p:cNvPr id="3" name="Picture 2" descr="1.Fish Market Kendari.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143677"/>
            <a:ext cx="2011680" cy="2703286"/>
          </a:xfrm>
          <a:prstGeom prst="rect">
            <a:avLst/>
          </a:prstGeom>
        </p:spPr>
      </p:pic>
      <p:pic>
        <p:nvPicPr>
          <p:cNvPr id="4" name="Picture 3" descr="2.Bik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502" y="4750938"/>
            <a:ext cx="2012015" cy="2009777"/>
          </a:xfrm>
          <a:prstGeom prst="rect">
            <a:avLst/>
          </a:prstGeom>
        </p:spPr>
      </p:pic>
      <p:pic>
        <p:nvPicPr>
          <p:cNvPr id="9" name="Picture 8" descr="3.Fish_Menjange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59" y="2846963"/>
            <a:ext cx="2005221" cy="1991392"/>
          </a:xfrm>
          <a:prstGeom prst="rect">
            <a:avLst/>
          </a:prstGeom>
        </p:spPr>
      </p:pic>
      <p:sp>
        <p:nvSpPr>
          <p:cNvPr id="5" name="Rectangle 4"/>
          <p:cNvSpPr/>
          <p:nvPr/>
        </p:nvSpPr>
        <p:spPr>
          <a:xfrm>
            <a:off x="3117531" y="462613"/>
            <a:ext cx="6785621" cy="707886"/>
          </a:xfrm>
          <a:prstGeom prst="rect">
            <a:avLst/>
          </a:prstGeom>
        </p:spPr>
        <p:txBody>
          <a:bodyPr wrap="square">
            <a:spAutoFit/>
          </a:bodyPr>
          <a:lstStyle/>
          <a:p>
            <a:r>
              <a:rPr lang="en-US" altLang="en-US" sz="4000" b="1" dirty="0">
                <a:solidFill>
                  <a:srgbClr val="008000"/>
                </a:solidFill>
                <a:latin typeface="Arial Narrow"/>
                <a:cs typeface="Arial Narrow"/>
              </a:rPr>
              <a:t>The future we want: our vision</a:t>
            </a:r>
          </a:p>
        </p:txBody>
      </p:sp>
    </p:spTree>
    <p:extLst>
      <p:ext uri="{BB962C8B-B14F-4D97-AF65-F5344CB8AC3E}">
        <p14:creationId xmlns:p14="http://schemas.microsoft.com/office/powerpoint/2010/main" val="350208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bwMode="auto">
          <a:xfrm>
            <a:off x="2983251" y="191414"/>
            <a:ext cx="8063136"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ts val="4000"/>
              </a:lnSpc>
              <a:buNone/>
            </a:pPr>
            <a:r>
              <a:rPr lang="en-US" altLang="en-US" sz="3800" b="1" dirty="0">
                <a:solidFill>
                  <a:srgbClr val="008000"/>
                </a:solidFill>
                <a:latin typeface="Arial Narrow"/>
                <a:cs typeface="Arial Narrow"/>
              </a:rPr>
              <a:t>EA promotes sustainable development</a:t>
            </a:r>
          </a:p>
        </p:txBody>
      </p:sp>
      <p:grpSp>
        <p:nvGrpSpPr>
          <p:cNvPr id="4" name="Group 3"/>
          <p:cNvGrpSpPr/>
          <p:nvPr/>
        </p:nvGrpSpPr>
        <p:grpSpPr>
          <a:xfrm>
            <a:off x="2772229" y="974959"/>
            <a:ext cx="7170057" cy="5883041"/>
            <a:chOff x="3137957" y="808570"/>
            <a:chExt cx="5943600" cy="5943600"/>
          </a:xfrm>
        </p:grpSpPr>
        <p:pic>
          <p:nvPicPr>
            <p:cNvPr id="15" name="Picture 14" descr="SCALE_gray_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7957" y="808570"/>
              <a:ext cx="5943600" cy="5943600"/>
            </a:xfrm>
            <a:prstGeom prst="rect">
              <a:avLst/>
            </a:prstGeom>
          </p:spPr>
        </p:pic>
        <p:sp>
          <p:nvSpPr>
            <p:cNvPr id="27" name="TextBox 12"/>
            <p:cNvSpPr txBox="1">
              <a:spLocks noChangeArrowheads="1"/>
            </p:cNvSpPr>
            <p:nvPr/>
          </p:nvSpPr>
          <p:spPr bwMode="auto">
            <a:xfrm>
              <a:off x="6775375" y="4616322"/>
              <a:ext cx="1979085"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spcAft>
                  <a:spcPts val="600"/>
                </a:spcAft>
                <a:defRPr/>
              </a:pPr>
              <a:r>
                <a:rPr lang="en-US" sz="1400" b="1" kern="0" dirty="0">
                  <a:solidFill>
                    <a:schemeClr val="tx1">
                      <a:lumMod val="85000"/>
                      <a:lumOff val="15000"/>
                    </a:schemeClr>
                  </a:solidFill>
                  <a:latin typeface="Arial Narrow"/>
                  <a:cs typeface="Arial Narrow"/>
                </a:rPr>
                <a:t>HUMAN WELL-BEING</a:t>
              </a:r>
            </a:p>
          </p:txBody>
        </p:sp>
        <p:sp>
          <p:nvSpPr>
            <p:cNvPr id="45" name="TextBox 12"/>
            <p:cNvSpPr txBox="1">
              <a:spLocks noChangeArrowheads="1"/>
            </p:cNvSpPr>
            <p:nvPr/>
          </p:nvSpPr>
          <p:spPr bwMode="auto">
            <a:xfrm>
              <a:off x="4169833" y="6247930"/>
              <a:ext cx="3879849"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000" b="1" kern="0" spc="100" dirty="0">
                  <a:solidFill>
                    <a:schemeClr val="bg1">
                      <a:lumMod val="95000"/>
                    </a:schemeClr>
                  </a:solidFill>
                  <a:latin typeface="Arial Narrow"/>
                  <a:cs typeface="Arial Narrow"/>
                </a:rPr>
                <a:t>FOR FUTURE GENERATIONS</a:t>
              </a:r>
            </a:p>
          </p:txBody>
        </p:sp>
        <p:sp>
          <p:nvSpPr>
            <p:cNvPr id="11" name="TextBox 12"/>
            <p:cNvSpPr txBox="1">
              <a:spLocks noChangeArrowheads="1"/>
            </p:cNvSpPr>
            <p:nvPr/>
          </p:nvSpPr>
          <p:spPr bwMode="auto">
            <a:xfrm>
              <a:off x="4454597" y="1782956"/>
              <a:ext cx="3310321"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000" b="1" kern="0" spc="150" dirty="0">
                  <a:solidFill>
                    <a:srgbClr val="FFDA3E"/>
                  </a:solidFill>
                  <a:latin typeface="Arial Narrow"/>
                  <a:cs typeface="Arial Narrow"/>
                </a:rPr>
                <a:t>GOOD GOVERNANCE</a:t>
              </a:r>
            </a:p>
          </p:txBody>
        </p:sp>
        <p:sp>
          <p:nvSpPr>
            <p:cNvPr id="17" name="TextBox 12"/>
            <p:cNvSpPr txBox="1">
              <a:spLocks noChangeArrowheads="1"/>
            </p:cNvSpPr>
            <p:nvPr/>
          </p:nvSpPr>
          <p:spPr bwMode="auto">
            <a:xfrm>
              <a:off x="3299957" y="4612857"/>
              <a:ext cx="2351611"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spcAft>
                  <a:spcPts val="600"/>
                </a:spcAft>
                <a:defRPr/>
              </a:pPr>
              <a:r>
                <a:rPr lang="en-US" sz="1400" b="1" kern="0" dirty="0">
                  <a:solidFill>
                    <a:schemeClr val="tx1">
                      <a:lumMod val="85000"/>
                      <a:lumOff val="15000"/>
                    </a:schemeClr>
                  </a:solidFill>
                  <a:latin typeface="Arial Narrow"/>
                  <a:cs typeface="Arial Narrow"/>
                </a:rPr>
                <a:t>ECOLOGICAL WELL-BEING</a:t>
              </a:r>
            </a:p>
          </p:txBody>
        </p:sp>
      </p:grpSp>
      <p:pic>
        <p:nvPicPr>
          <p:cNvPr id="10" name="Picture 9"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0283" y="0"/>
            <a:ext cx="1459251" cy="6876288"/>
          </a:xfrm>
          <a:prstGeom prst="rect">
            <a:avLst/>
          </a:prstGeom>
        </p:spPr>
      </p:pic>
    </p:spTree>
    <p:extLst>
      <p:ext uri="{BB962C8B-B14F-4D97-AF65-F5344CB8AC3E}">
        <p14:creationId xmlns:p14="http://schemas.microsoft.com/office/powerpoint/2010/main" val="110293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166" y="-36430"/>
            <a:ext cx="12192000" cy="708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307932" y="-36430"/>
            <a:ext cx="9533804" cy="1256140"/>
          </a:xfrm>
          <a:prstGeom prst="rect">
            <a:avLst/>
          </a:prstGeom>
        </p:spPr>
        <p:txBody>
          <a:bodyPr/>
          <a:lstStyle/>
          <a:p>
            <a:pPr algn="ctr">
              <a:lnSpc>
                <a:spcPct val="90000"/>
              </a:lnSpc>
              <a:defRPr/>
            </a:pPr>
            <a:r>
              <a:rPr lang="en-US" sz="3200" b="1" dirty="0">
                <a:solidFill>
                  <a:srgbClr val="008000"/>
                </a:solidFill>
                <a:latin typeface="Arial Narrow"/>
                <a:ea typeface="+mj-ea"/>
                <a:cs typeface="Arial Narrow"/>
              </a:rPr>
              <a:t>EAFM is the ecosystem approach (EA) applied </a:t>
            </a:r>
          </a:p>
          <a:p>
            <a:pPr algn="ctr">
              <a:lnSpc>
                <a:spcPct val="90000"/>
              </a:lnSpc>
              <a:defRPr/>
            </a:pPr>
            <a:r>
              <a:rPr lang="en-US" sz="3200" b="1" dirty="0">
                <a:solidFill>
                  <a:srgbClr val="008000"/>
                </a:solidFill>
                <a:latin typeface="Arial Narrow"/>
                <a:ea typeface="+mj-ea"/>
                <a:cs typeface="Arial Narrow"/>
              </a:rPr>
              <a:t>to fisheries management (FM)</a:t>
            </a:r>
            <a:r>
              <a:rPr lang="en-US" sz="3200" b="1" dirty="0">
                <a:solidFill>
                  <a:srgbClr val="008000"/>
                </a:solidFill>
                <a:latin typeface="Arial Narrow"/>
                <a:cs typeface="Arial Narrow"/>
              </a:rPr>
              <a:t> </a:t>
            </a:r>
            <a:endParaRPr lang="en-US" sz="3200" b="1" dirty="0">
              <a:solidFill>
                <a:srgbClr val="008000"/>
              </a:solidFill>
              <a:latin typeface="Arial Narrow"/>
              <a:ea typeface="+mj-ea"/>
              <a:cs typeface="Arial Narrow"/>
            </a:endParaRPr>
          </a:p>
        </p:txBody>
      </p:sp>
      <p:sp>
        <p:nvSpPr>
          <p:cNvPr id="8" name="Content Placeholder 4"/>
          <p:cNvSpPr txBox="1">
            <a:spLocks/>
          </p:cNvSpPr>
          <p:nvPr/>
        </p:nvSpPr>
        <p:spPr bwMode="auto">
          <a:xfrm>
            <a:off x="3062515" y="6093239"/>
            <a:ext cx="5820228" cy="609111"/>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GB" sz="3600" b="1" dirty="0">
                <a:solidFill>
                  <a:srgbClr val="008000"/>
                </a:solidFill>
                <a:latin typeface="Arial Narrow"/>
                <a:ea typeface="Times New Roman" panose="02020603050405020304" pitchFamily="18" charset="0"/>
                <a:cs typeface="Arial Narrow"/>
              </a:rPr>
              <a:t>  </a:t>
            </a:r>
            <a:r>
              <a:rPr lang="en-GB" sz="3600" b="1" dirty="0" smtClean="0">
                <a:solidFill>
                  <a:srgbClr val="008000"/>
                </a:solidFill>
                <a:latin typeface="Arial Narrow"/>
                <a:ea typeface="Times New Roman" panose="02020603050405020304" pitchFamily="18" charset="0"/>
                <a:cs typeface="Arial Narrow"/>
              </a:rPr>
              <a:t> </a:t>
            </a:r>
            <a:r>
              <a:rPr lang="en-GB" sz="3600" b="1" dirty="0">
                <a:solidFill>
                  <a:srgbClr val="008000"/>
                </a:solidFill>
                <a:latin typeface="Arial Narrow"/>
                <a:ea typeface="Times New Roman" panose="02020603050405020304" pitchFamily="18" charset="0"/>
                <a:cs typeface="Arial Narrow"/>
              </a:rPr>
              <a:t>EAFM             </a:t>
            </a:r>
            <a:r>
              <a:rPr lang="en-GB" sz="3600" b="1" dirty="0" smtClean="0">
                <a:solidFill>
                  <a:srgbClr val="008000"/>
                </a:solidFill>
                <a:latin typeface="Arial Narrow"/>
                <a:ea typeface="Times New Roman" panose="02020603050405020304" pitchFamily="18" charset="0"/>
                <a:cs typeface="Arial Narrow"/>
              </a:rPr>
              <a:t>Bigger </a:t>
            </a:r>
            <a:r>
              <a:rPr lang="en-GB" sz="3600" b="1" dirty="0">
                <a:solidFill>
                  <a:srgbClr val="008000"/>
                </a:solidFill>
                <a:latin typeface="Arial Narrow"/>
                <a:ea typeface="Times New Roman" panose="02020603050405020304" pitchFamily="18" charset="0"/>
                <a:cs typeface="Arial Narrow"/>
              </a:rPr>
              <a:t>Picture </a:t>
            </a:r>
          </a:p>
        </p:txBody>
      </p:sp>
      <p:sp>
        <p:nvSpPr>
          <p:cNvPr id="12" name="Rectangle 18"/>
          <p:cNvSpPr>
            <a:spLocks noChangeArrowheads="1"/>
          </p:cNvSpPr>
          <p:nvPr/>
        </p:nvSpPr>
        <p:spPr bwMode="auto">
          <a:xfrm>
            <a:off x="1524000" y="5816240"/>
            <a:ext cx="2780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rgbClr val="5A6378"/>
                </a:solidFill>
                <a:latin typeface="Arial Narrow"/>
                <a:cs typeface="Arial Narrow"/>
              </a:rPr>
              <a:t>Image adapted from FAO EAF Nansen Project</a:t>
            </a:r>
          </a:p>
        </p:txBody>
      </p:sp>
      <p:sp>
        <p:nvSpPr>
          <p:cNvPr id="3" name="Right Arrow 2"/>
          <p:cNvSpPr/>
          <p:nvPr/>
        </p:nvSpPr>
        <p:spPr>
          <a:xfrm>
            <a:off x="4689094" y="6191650"/>
            <a:ext cx="1115568" cy="377516"/>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43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es_s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58096"/>
            <a:ext cx="12191999" cy="6199904"/>
          </a:xfrm>
          <a:prstGeom prst="rect">
            <a:avLst/>
          </a:prstGeom>
        </p:spPr>
      </p:pic>
      <p:pic>
        <p:nvPicPr>
          <p:cNvPr id="22" name="Picture 21" descr="tuna_oran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82983" y="4057438"/>
            <a:ext cx="5059143" cy="3801947"/>
          </a:xfrm>
          <a:prstGeom prst="rect">
            <a:avLst/>
          </a:prstGeom>
        </p:spPr>
      </p:pic>
      <p:pic>
        <p:nvPicPr>
          <p:cNvPr id="20" name="Picture 19" descr="tuna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3171" y="3936688"/>
            <a:ext cx="5071571" cy="3811286"/>
          </a:xfrm>
          <a:prstGeom prst="rect">
            <a:avLst/>
          </a:prstGeom>
        </p:spPr>
      </p:pic>
      <p:sp>
        <p:nvSpPr>
          <p:cNvPr id="7" name="Content Placeholder 4"/>
          <p:cNvSpPr txBox="1">
            <a:spLocks/>
          </p:cNvSpPr>
          <p:nvPr/>
        </p:nvSpPr>
        <p:spPr bwMode="auto">
          <a:xfrm>
            <a:off x="11861" y="-58897"/>
            <a:ext cx="12167663"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a:solidFill>
                  <a:srgbClr val="008000"/>
                </a:solidFill>
                <a:latin typeface="Arial Narrow"/>
                <a:cs typeface="Arial Narrow"/>
              </a:rPr>
              <a:t>Key principles of EAFM</a:t>
            </a:r>
          </a:p>
        </p:txBody>
      </p:sp>
      <p:grpSp>
        <p:nvGrpSpPr>
          <p:cNvPr id="12" name="Group 11"/>
          <p:cNvGrpSpPr/>
          <p:nvPr/>
        </p:nvGrpSpPr>
        <p:grpSpPr>
          <a:xfrm rot="496702">
            <a:off x="359633" y="1368544"/>
            <a:ext cx="3255699" cy="1582445"/>
            <a:chOff x="556649" y="1269103"/>
            <a:chExt cx="2446659" cy="1582445"/>
          </a:xfrm>
        </p:grpSpPr>
        <p:pic>
          <p:nvPicPr>
            <p:cNvPr id="31" name="Picture 30" descr="ta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831478">
              <a:off x="556649" y="1269103"/>
              <a:ext cx="2229455" cy="1582445"/>
            </a:xfrm>
            <a:prstGeom prst="rect">
              <a:avLst/>
            </a:prstGeom>
          </p:spPr>
        </p:pic>
        <p:sp>
          <p:nvSpPr>
            <p:cNvPr id="8"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1. Good governance</a:t>
              </a:r>
            </a:p>
          </p:txBody>
        </p:sp>
      </p:grpSp>
      <p:sp>
        <p:nvSpPr>
          <p:cNvPr id="17" name="Content Placeholder 4"/>
          <p:cNvSpPr txBox="1">
            <a:spLocks/>
          </p:cNvSpPr>
          <p:nvPr/>
        </p:nvSpPr>
        <p:spPr bwMode="auto">
          <a:xfrm>
            <a:off x="7928633" y="5137873"/>
            <a:ext cx="3912241"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7. Precautionary approach</a:t>
            </a:r>
          </a:p>
        </p:txBody>
      </p:sp>
      <p:sp>
        <p:nvSpPr>
          <p:cNvPr id="16" name="Content Placeholder 4"/>
          <p:cNvSpPr txBox="1">
            <a:spLocks/>
          </p:cNvSpPr>
          <p:nvPr/>
        </p:nvSpPr>
        <p:spPr bwMode="auto">
          <a:xfrm>
            <a:off x="2117210" y="5056469"/>
            <a:ext cx="3963248"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6. Adaptive management</a:t>
            </a:r>
          </a:p>
        </p:txBody>
      </p:sp>
      <p:grpSp>
        <p:nvGrpSpPr>
          <p:cNvPr id="11" name="Group 10"/>
          <p:cNvGrpSpPr/>
          <p:nvPr/>
        </p:nvGrpSpPr>
        <p:grpSpPr>
          <a:xfrm>
            <a:off x="5382936" y="2261129"/>
            <a:ext cx="4693148" cy="3526901"/>
            <a:chOff x="4671442" y="2315327"/>
            <a:chExt cx="3526901" cy="3526901"/>
          </a:xfrm>
        </p:grpSpPr>
        <p:pic>
          <p:nvPicPr>
            <p:cNvPr id="4" name="Picture 3" descr="jack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616495">
              <a:off x="4671442" y="2315327"/>
              <a:ext cx="3526901" cy="3526901"/>
            </a:xfrm>
            <a:prstGeom prst="rect">
              <a:avLst/>
            </a:prstGeom>
          </p:spPr>
        </p:pic>
        <p:sp>
          <p:nvSpPr>
            <p:cNvPr id="15" name="Content Placeholder 4"/>
            <p:cNvSpPr txBox="1">
              <a:spLocks/>
            </p:cNvSpPr>
            <p:nvPr/>
          </p:nvSpPr>
          <p:spPr bwMode="auto">
            <a:xfrm>
              <a:off x="5395203" y="3330735"/>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5. Cooperation   &amp; coordination</a:t>
              </a:r>
            </a:p>
          </p:txBody>
        </p:sp>
      </p:grpSp>
      <p:grpSp>
        <p:nvGrpSpPr>
          <p:cNvPr id="10" name="Group 9"/>
          <p:cNvGrpSpPr/>
          <p:nvPr/>
        </p:nvGrpSpPr>
        <p:grpSpPr>
          <a:xfrm>
            <a:off x="519454" y="2146230"/>
            <a:ext cx="4335718" cy="3258295"/>
            <a:chOff x="-1061837" y="2158109"/>
            <a:chExt cx="3258295" cy="3258295"/>
          </a:xfrm>
        </p:grpSpPr>
        <p:pic>
          <p:nvPicPr>
            <p:cNvPr id="6" name="Picture 5" descr="jack4.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186973">
              <a:off x="-1061837" y="2158109"/>
              <a:ext cx="3258295" cy="3258295"/>
            </a:xfrm>
            <a:prstGeom prst="rect">
              <a:avLst/>
            </a:prstGeom>
          </p:spPr>
        </p:pic>
        <p:sp>
          <p:nvSpPr>
            <p:cNvPr id="14" name="Content Placeholder 4"/>
            <p:cNvSpPr txBox="1">
              <a:spLocks/>
            </p:cNvSpPr>
            <p:nvPr/>
          </p:nvSpPr>
          <p:spPr bwMode="auto">
            <a:xfrm>
              <a:off x="-183047" y="3199058"/>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chemeClr val="bg1"/>
                  </a:solidFill>
                  <a:latin typeface="Arial Narrow"/>
                  <a:cs typeface="Arial Narrow"/>
                </a:rPr>
                <a:t>4. Multiple objectives</a:t>
              </a:r>
            </a:p>
          </p:txBody>
        </p:sp>
      </p:grpSp>
      <p:grpSp>
        <p:nvGrpSpPr>
          <p:cNvPr id="18" name="Group 17"/>
          <p:cNvGrpSpPr/>
          <p:nvPr/>
        </p:nvGrpSpPr>
        <p:grpSpPr>
          <a:xfrm>
            <a:off x="4644642" y="982035"/>
            <a:ext cx="3124959" cy="2348407"/>
            <a:chOff x="3607773" y="530482"/>
            <a:chExt cx="2348407" cy="2348407"/>
          </a:xfrm>
        </p:grpSpPr>
        <p:pic>
          <p:nvPicPr>
            <p:cNvPr id="45" name="Picture 44" descr="butterfly2.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325770">
              <a:off x="3607773" y="530482"/>
              <a:ext cx="2348407" cy="2348407"/>
            </a:xfrm>
            <a:prstGeom prst="rect">
              <a:avLst/>
            </a:prstGeom>
          </p:spPr>
        </p:pic>
        <p:sp>
          <p:nvSpPr>
            <p:cNvPr id="9" name="Content Placeholder 4"/>
            <p:cNvSpPr txBox="1">
              <a:spLocks/>
            </p:cNvSpPr>
            <p:nvPr/>
          </p:nvSpPr>
          <p:spPr bwMode="auto">
            <a:xfrm>
              <a:off x="3674143" y="1389181"/>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2. Appropriate scale</a:t>
              </a:r>
            </a:p>
          </p:txBody>
        </p:sp>
      </p:grpSp>
      <p:grpSp>
        <p:nvGrpSpPr>
          <p:cNvPr id="19" name="Group 18"/>
          <p:cNvGrpSpPr/>
          <p:nvPr/>
        </p:nvGrpSpPr>
        <p:grpSpPr>
          <a:xfrm rot="262051">
            <a:off x="8573916" y="1107807"/>
            <a:ext cx="3211676" cy="2399168"/>
            <a:chOff x="6223573" y="786441"/>
            <a:chExt cx="2413575" cy="2399168"/>
          </a:xfrm>
        </p:grpSpPr>
        <p:pic>
          <p:nvPicPr>
            <p:cNvPr id="5" name="Picture 4" descr="tang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23573" y="786441"/>
              <a:ext cx="2399168" cy="2399168"/>
            </a:xfrm>
            <a:prstGeom prst="rect">
              <a:avLst/>
            </a:prstGeom>
          </p:spPr>
        </p:pic>
        <p:sp>
          <p:nvSpPr>
            <p:cNvPr id="13"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a:solidFill>
                    <a:srgbClr val="FFFFFF"/>
                  </a:solidFill>
                  <a:latin typeface="Arial Narrow"/>
                  <a:cs typeface="Arial Narrow"/>
                </a:rPr>
                <a:t>3. Increased participation</a:t>
              </a:r>
            </a:p>
          </p:txBody>
        </p:sp>
      </p:grpSp>
    </p:spTree>
    <p:extLst>
      <p:ext uri="{BB962C8B-B14F-4D97-AF65-F5344CB8AC3E}">
        <p14:creationId xmlns:p14="http://schemas.microsoft.com/office/powerpoint/2010/main" val="217972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4"/>
          <p:cNvSpPr txBox="1">
            <a:spLocks/>
          </p:cNvSpPr>
          <p:nvPr/>
        </p:nvSpPr>
        <p:spPr bwMode="auto">
          <a:xfrm>
            <a:off x="2025971" y="2287422"/>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7" name="Content Placeholder 4"/>
          <p:cNvSpPr txBox="1">
            <a:spLocks/>
          </p:cNvSpPr>
          <p:nvPr/>
        </p:nvSpPr>
        <p:spPr bwMode="auto">
          <a:xfrm>
            <a:off x="1845274" y="5842577"/>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6" name="Content Placeholder 4"/>
          <p:cNvSpPr txBox="1">
            <a:spLocks/>
          </p:cNvSpPr>
          <p:nvPr/>
        </p:nvSpPr>
        <p:spPr bwMode="auto">
          <a:xfrm>
            <a:off x="1916381" y="4155962"/>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0" name="Down Arrow 19"/>
          <p:cNvSpPr/>
          <p:nvPr/>
        </p:nvSpPr>
        <p:spPr>
          <a:xfrm>
            <a:off x="3314909" y="3368719"/>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
        <p:nvSpPr>
          <p:cNvPr id="21" name="Down Arrow 20"/>
          <p:cNvSpPr/>
          <p:nvPr/>
        </p:nvSpPr>
        <p:spPr>
          <a:xfrm>
            <a:off x="3333798" y="5034553"/>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014" name="Title 1"/>
          <p:cNvSpPr txBox="1">
            <a:spLocks/>
          </p:cNvSpPr>
          <p:nvPr/>
        </p:nvSpPr>
        <p:spPr bwMode="auto">
          <a:xfrm>
            <a:off x="2043080" y="2398187"/>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a:solidFill>
                  <a:srgbClr val="008000"/>
                </a:solidFill>
                <a:latin typeface="Arial Narrow"/>
                <a:cs typeface="Arial Narrow"/>
              </a:rPr>
              <a:t>Legislation/policy</a:t>
            </a:r>
            <a:endParaRPr lang="en-US" altLang="en-US" sz="3000" dirty="0">
              <a:solidFill>
                <a:srgbClr val="008000"/>
              </a:solidFill>
              <a:latin typeface="Arial Narrow"/>
              <a:cs typeface="Arial Narrow"/>
            </a:endParaRPr>
          </a:p>
        </p:txBody>
      </p:sp>
      <p:sp>
        <p:nvSpPr>
          <p:cNvPr id="43016" name="Title 1"/>
          <p:cNvSpPr txBox="1">
            <a:spLocks/>
          </p:cNvSpPr>
          <p:nvPr/>
        </p:nvSpPr>
        <p:spPr bwMode="auto">
          <a:xfrm>
            <a:off x="1891456" y="5879016"/>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a:solidFill>
                  <a:srgbClr val="008000"/>
                </a:solidFill>
                <a:latin typeface="Arial Narrow"/>
                <a:cs typeface="Arial Narrow"/>
              </a:rPr>
              <a:t>Management actions</a:t>
            </a:r>
            <a:endParaRPr lang="en-US" altLang="en-US" sz="3000" dirty="0">
              <a:solidFill>
                <a:srgbClr val="008000"/>
              </a:solidFill>
              <a:latin typeface="Arial Narrow"/>
              <a:cs typeface="Arial Narrow"/>
            </a:endParaRPr>
          </a:p>
        </p:txBody>
      </p:sp>
      <p:sp>
        <p:nvSpPr>
          <p:cNvPr id="16" name="Title 1"/>
          <p:cNvSpPr txBox="1">
            <a:spLocks/>
          </p:cNvSpPr>
          <p:nvPr/>
        </p:nvSpPr>
        <p:spPr bwMode="auto">
          <a:xfrm>
            <a:off x="1912531" y="4194022"/>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a:solidFill>
                  <a:srgbClr val="008000"/>
                </a:solidFill>
                <a:latin typeface="Arial Narrow"/>
                <a:cs typeface="Arial Narrow"/>
              </a:rPr>
              <a:t>EAFM PLAN</a:t>
            </a:r>
            <a:endParaRPr lang="en-US" altLang="en-US" sz="3000" dirty="0">
              <a:solidFill>
                <a:srgbClr val="008000"/>
              </a:solidFill>
              <a:latin typeface="Arial Narrow"/>
              <a:cs typeface="Arial Narrow"/>
            </a:endParaRPr>
          </a:p>
        </p:txBody>
      </p:sp>
      <p:sp>
        <p:nvSpPr>
          <p:cNvPr id="17" name="Content Placeholder 4"/>
          <p:cNvSpPr txBox="1">
            <a:spLocks/>
          </p:cNvSpPr>
          <p:nvPr/>
        </p:nvSpPr>
        <p:spPr bwMode="auto">
          <a:xfrm>
            <a:off x="1633062" y="440041"/>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4000" b="1" dirty="0">
                <a:solidFill>
                  <a:srgbClr val="008000"/>
                </a:solidFill>
                <a:latin typeface="Arial Narrow"/>
                <a:cs typeface="Arial Narrow"/>
              </a:rPr>
              <a:t>EAFM PLAN: </a:t>
            </a:r>
          </a:p>
          <a:p>
            <a:pPr marL="0" indent="0" eaLnBrk="1" hangingPunct="1">
              <a:spcBef>
                <a:spcPts val="0"/>
              </a:spcBef>
              <a:buNone/>
            </a:pPr>
            <a:r>
              <a:rPr lang="en-US" altLang="en-US" sz="4000" b="1" dirty="0">
                <a:solidFill>
                  <a:srgbClr val="008000"/>
                </a:solidFill>
                <a:latin typeface="Arial Narrow"/>
                <a:cs typeface="Arial Narrow"/>
              </a:rPr>
              <a:t>linking legislation &amp; policy to action</a:t>
            </a:r>
          </a:p>
        </p:txBody>
      </p:sp>
      <p:pic>
        <p:nvPicPr>
          <p:cNvPr id="15" name="Picture 14" descr="6.7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437" y="46831"/>
            <a:ext cx="2500017" cy="1605324"/>
          </a:xfrm>
          <a:prstGeom prst="rect">
            <a:avLst/>
          </a:prstGeom>
        </p:spPr>
      </p:pic>
      <p:sp>
        <p:nvSpPr>
          <p:cNvPr id="2" name="Rectangle 1"/>
          <p:cNvSpPr/>
          <p:nvPr/>
        </p:nvSpPr>
        <p:spPr>
          <a:xfrm>
            <a:off x="5954352" y="1837048"/>
            <a:ext cx="4572000" cy="1200329"/>
          </a:xfrm>
          <a:prstGeom prst="rect">
            <a:avLst/>
          </a:prstGeom>
        </p:spPr>
        <p:txBody>
          <a:bodyPr>
            <a:spAutoFit/>
          </a:bodyPr>
          <a:lstStyle/>
          <a:p>
            <a:pPr eaLnBrk="1" hangingPunct="1">
              <a:lnSpc>
                <a:spcPct val="150000"/>
              </a:lnSpc>
            </a:pPr>
            <a:r>
              <a:rPr lang="en-AU" altLang="en-US" sz="2400" b="1" dirty="0">
                <a:latin typeface="Arial Narrow"/>
                <a:cs typeface="Arial Narrow"/>
              </a:rPr>
              <a:t>Example</a:t>
            </a:r>
          </a:p>
          <a:p>
            <a:pPr eaLnBrk="1" hangingPunct="1">
              <a:lnSpc>
                <a:spcPct val="150000"/>
              </a:lnSpc>
            </a:pPr>
            <a:r>
              <a:rPr lang="en-AU" altLang="en-US" sz="2400" b="1" i="1" dirty="0">
                <a:latin typeface="Arial Narrow"/>
                <a:cs typeface="Arial Narrow"/>
              </a:rPr>
              <a:t>      Sustainably manage fisheries</a:t>
            </a:r>
          </a:p>
        </p:txBody>
      </p:sp>
      <p:sp>
        <p:nvSpPr>
          <p:cNvPr id="4" name="Rectangle 3"/>
          <p:cNvSpPr/>
          <p:nvPr/>
        </p:nvSpPr>
        <p:spPr>
          <a:xfrm>
            <a:off x="6421671" y="4069663"/>
            <a:ext cx="3566602" cy="840808"/>
          </a:xfrm>
          <a:prstGeom prst="rect">
            <a:avLst/>
          </a:prstGeom>
        </p:spPr>
        <p:txBody>
          <a:bodyPr wrap="square">
            <a:spAutoFit/>
          </a:bodyPr>
          <a:lstStyle/>
          <a:p>
            <a:pPr eaLnBrk="1" hangingPunct="1"/>
            <a:r>
              <a:rPr lang="en-AU" altLang="en-US" sz="2400" b="1" i="1" dirty="0">
                <a:latin typeface="Arial Narrow"/>
                <a:cs typeface="Arial Narrow"/>
              </a:rPr>
              <a:t>Limit fishing effort in the trawl  fishery</a:t>
            </a:r>
          </a:p>
        </p:txBody>
      </p:sp>
      <p:sp>
        <p:nvSpPr>
          <p:cNvPr id="5" name="Rectangle 4"/>
          <p:cNvSpPr/>
          <p:nvPr/>
        </p:nvSpPr>
        <p:spPr>
          <a:xfrm>
            <a:off x="6521281" y="5705016"/>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boats/gears</a:t>
            </a:r>
          </a:p>
        </p:txBody>
      </p:sp>
    </p:spTree>
    <p:extLst>
      <p:ext uri="{BB962C8B-B14F-4D97-AF65-F5344CB8AC3E}">
        <p14:creationId xmlns:p14="http://schemas.microsoft.com/office/powerpoint/2010/main" val="190221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25030" y="1804679"/>
            <a:ext cx="5667375"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le 1"/>
          <p:cNvSpPr txBox="1">
            <a:spLocks/>
          </p:cNvSpPr>
          <p:nvPr/>
        </p:nvSpPr>
        <p:spPr bwMode="auto">
          <a:xfrm>
            <a:off x="3360620" y="237394"/>
            <a:ext cx="6864611" cy="28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008000"/>
                </a:solidFill>
                <a:latin typeface="Arial Narrow"/>
                <a:cs typeface="Arial Narrow"/>
              </a:rPr>
              <a:t>EAFM is based on </a:t>
            </a:r>
          </a:p>
          <a:p>
            <a:pPr algn="ctr" eaLnBrk="1" hangingPunct="1"/>
            <a:r>
              <a:rPr lang="en-US" altLang="en-US" sz="4000" b="1" dirty="0">
                <a:solidFill>
                  <a:srgbClr val="008000"/>
                </a:solidFill>
                <a:latin typeface="Arial Narrow"/>
                <a:cs typeface="Arial Narrow"/>
              </a:rPr>
              <a:t>PLAN		DO  		CHECK &amp; IMPROVE</a:t>
            </a:r>
          </a:p>
          <a:p>
            <a:pPr algn="ctr" eaLnBrk="1" hangingPunct="1">
              <a:lnSpc>
                <a:spcPct val="80000"/>
              </a:lnSpc>
            </a:pPr>
            <a:endParaRPr lang="en-US" altLang="en-US" sz="4800" b="1" dirty="0">
              <a:solidFill>
                <a:srgbClr val="008000"/>
              </a:solidFill>
              <a:latin typeface="Myriad Pro" pitchFamily="34" charset="0"/>
            </a:endParaRPr>
          </a:p>
        </p:txBody>
      </p:sp>
      <p:cxnSp>
        <p:nvCxnSpPr>
          <p:cNvPr id="5" name="Straight Arrow Connector 4"/>
          <p:cNvCxnSpPr/>
          <p:nvPr/>
        </p:nvCxnSpPr>
        <p:spPr>
          <a:xfrm>
            <a:off x="5163156" y="1158352"/>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300549" y="1158352"/>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pic>
        <p:nvPicPr>
          <p:cNvPr id="6" name="Picture 5"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8288"/>
            <a:ext cx="1459250" cy="6876288"/>
          </a:xfrm>
          <a:prstGeom prst="rect">
            <a:avLst/>
          </a:prstGeom>
        </p:spPr>
      </p:pic>
    </p:spTree>
    <p:extLst>
      <p:ext uri="{BB962C8B-B14F-4D97-AF65-F5344CB8AC3E}">
        <p14:creationId xmlns:p14="http://schemas.microsoft.com/office/powerpoint/2010/main" val="119498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537811"/>
            <a:ext cx="9144000" cy="68454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8000"/>
                </a:solidFill>
                <a:latin typeface="Arial Narrow"/>
                <a:ea typeface="+mn-ea"/>
                <a:cs typeface="Arial Narrow"/>
              </a:rPr>
              <a:t>EAFM complements other approaches</a:t>
            </a:r>
          </a:p>
        </p:txBody>
      </p:sp>
      <p:sp>
        <p:nvSpPr>
          <p:cNvPr id="15" name="Oval 14"/>
          <p:cNvSpPr/>
          <p:nvPr/>
        </p:nvSpPr>
        <p:spPr>
          <a:xfrm>
            <a:off x="2209801" y="1331744"/>
            <a:ext cx="7774208" cy="5112000"/>
          </a:xfrm>
          <a:prstGeom prst="ellipse">
            <a:avLst/>
          </a:prstGeom>
          <a:solidFill>
            <a:schemeClr val="tx2">
              <a:lumMod val="20000"/>
              <a:lumOff val="80000"/>
            </a:schemeClr>
          </a:solidFill>
          <a:ln w="63500" cap="rnd">
            <a:solidFill>
              <a:schemeClr val="accent1">
                <a:lumMod val="60000"/>
                <a:lumOff val="4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4400030" y="1209059"/>
            <a:ext cx="3244767" cy="2941727"/>
          </a:xfrm>
          <a:prstGeom prst="ellipse">
            <a:avLst/>
          </a:prstGeom>
          <a:solidFill>
            <a:srgbClr val="3AA73D">
              <a:alpha val="64000"/>
            </a:srgb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3099608" y="2244370"/>
            <a:ext cx="6459558" cy="3076349"/>
          </a:xfrm>
          <a:prstGeom prst="ellipse">
            <a:avLst/>
          </a:prstGeom>
          <a:solidFill>
            <a:srgbClr val="8F4AA9">
              <a:alpha val="52000"/>
            </a:srgb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5618686" y="4043596"/>
            <a:ext cx="2406440" cy="2079412"/>
          </a:xfrm>
          <a:prstGeom prst="ellipse">
            <a:avLst/>
          </a:prstGeom>
          <a:solidFill>
            <a:srgbClr val="FFFF00">
              <a:alpha val="61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3137396" y="2398030"/>
            <a:ext cx="4762429" cy="2827084"/>
          </a:xfrm>
          <a:prstGeom prst="ellipse">
            <a:avLst/>
          </a:prstGeom>
          <a:solidFill>
            <a:schemeClr val="tx2">
              <a:lumMod val="60000"/>
              <a:lumOff val="40000"/>
              <a:alpha val="5200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4304264" y="1707861"/>
            <a:ext cx="3436296" cy="52220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0000"/>
                </a:solidFill>
                <a:latin typeface="Myriad Pro"/>
                <a:cs typeface="Myriad Pro"/>
              </a:rPr>
              <a:t>Co-management</a:t>
            </a:r>
          </a:p>
        </p:txBody>
      </p:sp>
      <p:sp>
        <p:nvSpPr>
          <p:cNvPr id="23" name="Title 1"/>
          <p:cNvSpPr txBox="1">
            <a:spLocks/>
          </p:cNvSpPr>
          <p:nvPr/>
        </p:nvSpPr>
        <p:spPr>
          <a:xfrm>
            <a:off x="2646533" y="3286015"/>
            <a:ext cx="3436296"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Myriad Pro"/>
                <a:cs typeface="Myriad Pro"/>
              </a:rPr>
              <a:t>Conventional</a:t>
            </a:r>
            <a:r>
              <a:rPr lang="en-US" sz="2800" dirty="0">
                <a:solidFill>
                  <a:srgbClr val="000000"/>
                </a:solidFill>
                <a:latin typeface="Myriad Pro"/>
                <a:cs typeface="Myriad Pro"/>
              </a:rPr>
              <a:t/>
            </a:r>
            <a:br>
              <a:rPr lang="en-US" sz="2800" dirty="0">
                <a:solidFill>
                  <a:srgbClr val="000000"/>
                </a:solidFill>
                <a:latin typeface="Myriad Pro"/>
                <a:cs typeface="Myriad Pro"/>
              </a:rPr>
            </a:br>
            <a:r>
              <a:rPr lang="en-US" sz="2800" dirty="0">
                <a:solidFill>
                  <a:srgbClr val="000000"/>
                </a:solidFill>
                <a:latin typeface="Myriad Pro"/>
                <a:cs typeface="Myriad Pro"/>
              </a:rPr>
              <a:t>fisheries</a:t>
            </a:r>
            <a:br>
              <a:rPr lang="en-US" sz="2800" dirty="0">
                <a:solidFill>
                  <a:srgbClr val="000000"/>
                </a:solidFill>
                <a:latin typeface="Myriad Pro"/>
                <a:cs typeface="Myriad Pro"/>
              </a:rPr>
            </a:br>
            <a:r>
              <a:rPr lang="en-US" sz="2800" dirty="0">
                <a:solidFill>
                  <a:srgbClr val="000000"/>
                </a:solidFill>
                <a:latin typeface="Myriad Pro"/>
                <a:cs typeface="Myriad Pro"/>
              </a:rPr>
              <a:t>management</a:t>
            </a:r>
          </a:p>
        </p:txBody>
      </p:sp>
      <p:sp>
        <p:nvSpPr>
          <p:cNvPr id="24" name="Title 1"/>
          <p:cNvSpPr txBox="1">
            <a:spLocks/>
          </p:cNvSpPr>
          <p:nvPr/>
        </p:nvSpPr>
        <p:spPr>
          <a:xfrm>
            <a:off x="5618686" y="4797812"/>
            <a:ext cx="2469940" cy="9395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dirty="0">
                <a:solidFill>
                  <a:srgbClr val="000000"/>
                </a:solidFill>
                <a:latin typeface="Myriad Pro"/>
                <a:cs typeface="Myriad Pro"/>
              </a:rPr>
              <a:t>Marine spatial planning</a:t>
            </a:r>
          </a:p>
        </p:txBody>
      </p:sp>
      <p:sp>
        <p:nvSpPr>
          <p:cNvPr id="25" name="Title 1"/>
          <p:cNvSpPr txBox="1">
            <a:spLocks/>
          </p:cNvSpPr>
          <p:nvPr/>
        </p:nvSpPr>
        <p:spPr>
          <a:xfrm>
            <a:off x="5416745" y="3236839"/>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Myriad Pro"/>
                <a:cs typeface="Myriad Pro"/>
              </a:rPr>
              <a:t>EAFM</a:t>
            </a:r>
          </a:p>
        </p:txBody>
      </p:sp>
      <p:sp>
        <p:nvSpPr>
          <p:cNvPr id="26" name="Title 1"/>
          <p:cNvSpPr txBox="1">
            <a:spLocks/>
          </p:cNvSpPr>
          <p:nvPr/>
        </p:nvSpPr>
        <p:spPr>
          <a:xfrm>
            <a:off x="7149758" y="3166531"/>
            <a:ext cx="2948730"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0000"/>
                </a:solidFill>
                <a:latin typeface="Myriad Pro"/>
                <a:cs typeface="Myriad Pro"/>
              </a:rPr>
              <a:t>Integrated</a:t>
            </a:r>
            <a:br>
              <a:rPr lang="en-US" sz="2800" dirty="0">
                <a:solidFill>
                  <a:srgbClr val="000000"/>
                </a:solidFill>
                <a:latin typeface="Myriad Pro"/>
                <a:cs typeface="Myriad Pro"/>
              </a:rPr>
            </a:br>
            <a:r>
              <a:rPr lang="en-US" sz="2800" dirty="0">
                <a:solidFill>
                  <a:srgbClr val="000000"/>
                </a:solidFill>
                <a:latin typeface="Myriad Pro"/>
                <a:cs typeface="Myriad Pro"/>
              </a:rPr>
              <a:t>coastal zone</a:t>
            </a:r>
            <a:br>
              <a:rPr lang="en-US" sz="2800" dirty="0">
                <a:solidFill>
                  <a:srgbClr val="000000"/>
                </a:solidFill>
                <a:latin typeface="Myriad Pro"/>
                <a:cs typeface="Myriad Pro"/>
              </a:rPr>
            </a:br>
            <a:r>
              <a:rPr lang="en-US" sz="2800" dirty="0">
                <a:solidFill>
                  <a:srgbClr val="000000"/>
                </a:solidFill>
                <a:latin typeface="Myriad Pro"/>
                <a:cs typeface="Myriad Pro"/>
              </a:rPr>
              <a:t>management</a:t>
            </a:r>
          </a:p>
        </p:txBody>
      </p:sp>
      <p:sp>
        <p:nvSpPr>
          <p:cNvPr id="18" name="Oval 17"/>
          <p:cNvSpPr/>
          <p:nvPr/>
        </p:nvSpPr>
        <p:spPr>
          <a:xfrm>
            <a:off x="3198006" y="2706676"/>
            <a:ext cx="2292490" cy="2194697"/>
          </a:xfrm>
          <a:prstGeom prst="ellipse">
            <a:avLst/>
          </a:prstGeom>
          <a:noFill/>
          <a:ln w="158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itle 1"/>
          <p:cNvSpPr txBox="1">
            <a:spLocks/>
          </p:cNvSpPr>
          <p:nvPr/>
        </p:nvSpPr>
        <p:spPr>
          <a:xfrm>
            <a:off x="2889477" y="5267572"/>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latin typeface="Myriad Pro"/>
                <a:cs typeface="Myriad Pro"/>
              </a:rPr>
              <a:t>EA/EBM</a:t>
            </a:r>
          </a:p>
        </p:txBody>
      </p:sp>
      <p:sp>
        <p:nvSpPr>
          <p:cNvPr id="22" name="TextBox 21"/>
          <p:cNvSpPr txBox="1"/>
          <p:nvPr/>
        </p:nvSpPr>
        <p:spPr>
          <a:xfrm>
            <a:off x="10161748" y="6437869"/>
            <a:ext cx="506252" cy="369332"/>
          </a:xfrm>
          <a:prstGeom prst="rect">
            <a:avLst/>
          </a:prstGeom>
          <a:noFill/>
        </p:spPr>
        <p:txBody>
          <a:bodyPr wrap="square" rtlCol="0">
            <a:spAutoFit/>
          </a:bodyPr>
          <a:lstStyle/>
          <a:p>
            <a:fld id="{70E59D30-32EB-1449-9DD2-88F8F2CECCC8}" type="slidenum">
              <a:rPr lang="en-US">
                <a:solidFill>
                  <a:schemeClr val="bg1"/>
                </a:solidFill>
                <a:latin typeface="Myriad Pro"/>
                <a:cs typeface="Myriad Pro"/>
              </a:rPr>
              <a:pPr/>
              <a:t>7</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34112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60250" y="698498"/>
            <a:ext cx="5714462" cy="424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marL="914400" indent="-914400">
              <a:spcAft>
                <a:spcPts val="2400"/>
              </a:spcAft>
              <a:buAutoNum type="arabicPeriod"/>
            </a:pPr>
            <a:r>
              <a:rPr lang="en-US" sz="3600" b="1" dirty="0">
                <a:solidFill>
                  <a:srgbClr val="008000"/>
                </a:solidFill>
                <a:latin typeface="Arial Narrow"/>
                <a:cs typeface="Arial Narrow"/>
              </a:rPr>
              <a:t>Essential EAFM training package</a:t>
            </a:r>
          </a:p>
          <a:p>
            <a:pPr marL="914400" indent="-914400">
              <a:spcAft>
                <a:spcPts val="2400"/>
              </a:spcAft>
              <a:buAutoNum type="arabicPeriod"/>
            </a:pPr>
            <a:r>
              <a:rPr lang="en-US" sz="3600" b="1" kern="0" dirty="0">
                <a:solidFill>
                  <a:srgbClr val="008000"/>
                </a:solidFill>
                <a:latin typeface="Arial Narrow"/>
                <a:ea typeface="+mj-ea"/>
                <a:cs typeface="Arial Narrow"/>
              </a:rPr>
              <a:t>EAFM LEAD (leaders, executives, and decision makers) “tool box”</a:t>
            </a:r>
          </a:p>
          <a:p>
            <a:pPr marL="914400" indent="-914400">
              <a:spcAft>
                <a:spcPts val="2400"/>
              </a:spcAft>
              <a:buAutoNum type="arabicPeriod"/>
            </a:pPr>
            <a:r>
              <a:rPr lang="en-US" sz="3600" b="1" kern="0" dirty="0">
                <a:solidFill>
                  <a:srgbClr val="008000"/>
                </a:solidFill>
                <a:latin typeface="Arial Narrow"/>
                <a:ea typeface="+mj-ea"/>
                <a:cs typeface="Arial Narrow"/>
              </a:rPr>
              <a:t>Regional trainers and training institutions</a:t>
            </a:r>
            <a:endParaRPr lang="en-US" sz="3600" b="1" kern="0" dirty="0">
              <a:solidFill>
                <a:srgbClr val="008000"/>
              </a:solidFill>
              <a:latin typeface="Calibri"/>
              <a:ea typeface="+mj-ea"/>
              <a:cs typeface="Calibri"/>
            </a:endParaRPr>
          </a:p>
        </p:txBody>
      </p:sp>
      <p:sp>
        <p:nvSpPr>
          <p:cNvPr id="8" name="Rectangle 3"/>
          <p:cNvSpPr txBox="1">
            <a:spLocks noChangeArrowheads="1"/>
          </p:cNvSpPr>
          <p:nvPr/>
        </p:nvSpPr>
        <p:spPr bwMode="auto">
          <a:xfrm>
            <a:off x="1696751" y="5570266"/>
            <a:ext cx="5065375" cy="10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algn="ctr">
              <a:spcAft>
                <a:spcPts val="1800"/>
              </a:spcAft>
            </a:pPr>
            <a:r>
              <a:rPr lang="en-US" sz="4800" b="1" dirty="0" err="1">
                <a:latin typeface="Arial Narrow"/>
                <a:cs typeface="Arial Narrow"/>
              </a:rPr>
              <a:t>www.eafmlearn.org</a:t>
            </a:r>
            <a:endParaRPr lang="en-US" sz="4800" b="1" kern="0" dirty="0">
              <a:latin typeface="Calibri"/>
              <a:ea typeface="+mj-ea"/>
              <a:cs typeface="Calibri"/>
            </a:endParaRPr>
          </a:p>
        </p:txBody>
      </p:sp>
      <p:pic>
        <p:nvPicPr>
          <p:cNvPr id="3" name="Picture 2" descr="Fish_c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84195" y="2287696"/>
            <a:ext cx="3209835" cy="2063750"/>
          </a:xfrm>
          <a:prstGeom prst="rect">
            <a:avLst/>
          </a:prstGeom>
        </p:spPr>
      </p:pic>
      <p:pic>
        <p:nvPicPr>
          <p:cNvPr id="11" name="Picture 10" descr="DSC_0203 (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84194" y="4438143"/>
            <a:ext cx="3207422" cy="2435733"/>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275" r="9063" b="19881"/>
          <a:stretch/>
        </p:blipFill>
        <p:spPr>
          <a:xfrm>
            <a:off x="8984195" y="1"/>
            <a:ext cx="3209834" cy="2201001"/>
          </a:xfrm>
          <a:prstGeom prst="rect">
            <a:avLst/>
          </a:prstGeom>
        </p:spPr>
      </p:pic>
    </p:spTree>
    <p:extLst>
      <p:ext uri="{BB962C8B-B14F-4D97-AF65-F5344CB8AC3E}">
        <p14:creationId xmlns:p14="http://schemas.microsoft.com/office/powerpoint/2010/main" val="227335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1107</Words>
  <Application>Microsoft Office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Arial Narrow</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Staples</dc:creator>
  <cp:lastModifiedBy>Derek Staples</cp:lastModifiedBy>
  <cp:revision>11</cp:revision>
  <dcterms:created xsi:type="dcterms:W3CDTF">2015-12-07T06:59:42Z</dcterms:created>
  <dcterms:modified xsi:type="dcterms:W3CDTF">2017-02-24T08:52:51Z</dcterms:modified>
</cp:coreProperties>
</file>